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17"/>
    <p:restoredTop sz="95288"/>
  </p:normalViewPr>
  <p:slideViewPr>
    <p:cSldViewPr snapToGrid="0" snapToObjects="1">
      <p:cViewPr varScale="1">
        <p:scale>
          <a:sx n="82" d="100"/>
          <a:sy n="82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/>
            <a:t>Data Pre-Processing</a:t>
          </a:r>
          <a:endParaRPr lang="en-US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/>
            <a:t>EDA</a:t>
          </a:r>
          <a:endParaRPr lang="en-US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/>
            <a:t>Showcasing the Graphs</a:t>
          </a:r>
          <a:endParaRPr lang="en-US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4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4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4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4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3282DFB7-1D9F-6644-9595-95F65F572BCE}" type="pres">
      <dgm:prSet presAssocID="{87F517BC-E4C9-E848-B58B-050F32A18237}" presName="compositeA" presStyleCnt="0"/>
      <dgm:spPr/>
    </dgm:pt>
    <dgm:pt modelId="{7F00A89D-133B-B644-9510-A89A25CCB100}" type="pres">
      <dgm:prSet presAssocID="{87F517BC-E4C9-E848-B58B-050F32A18237}" presName="textA" presStyleLbl="revTx" presStyleIdx="2" presStyleCnt="4">
        <dgm:presLayoutVars>
          <dgm:bulletEnabled val="1"/>
        </dgm:presLayoutVars>
      </dgm:prSet>
      <dgm:spPr/>
    </dgm:pt>
    <dgm:pt modelId="{5329AA84-D57E-BA4D-A6AA-1834E2FF9F76}" type="pres">
      <dgm:prSet presAssocID="{87F517BC-E4C9-E848-B58B-050F32A18237}" presName="circleA" presStyleLbl="node1" presStyleIdx="2" presStyleCnt="4"/>
      <dgm:spPr/>
    </dgm:pt>
    <dgm:pt modelId="{B2C81F4D-29D1-D34E-B370-30EFE76059CF}" type="pres">
      <dgm:prSet presAssocID="{87F517BC-E4C9-E848-B58B-050F32A18237}" presName="spaceA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AB7D8F00-B192-E544-8C73-FEA4335B534F}" type="pres">
      <dgm:prSet presAssocID="{ACB4FE2A-4417-A041-9F4B-B2DECF2D2AB6}" presName="compositeB" presStyleCnt="0"/>
      <dgm:spPr/>
    </dgm:pt>
    <dgm:pt modelId="{32515511-1F61-A243-95FF-BC9517590575}" type="pres">
      <dgm:prSet presAssocID="{ACB4FE2A-4417-A041-9F4B-B2DECF2D2AB6}" presName="textB" presStyleLbl="revTx" presStyleIdx="3" presStyleCnt="4">
        <dgm:presLayoutVars>
          <dgm:bulletEnabled val="1"/>
        </dgm:presLayoutVars>
      </dgm:prSet>
      <dgm:spPr/>
    </dgm:pt>
    <dgm:pt modelId="{54EA0DEE-DC60-CE49-91B9-B23BFC1963F3}" type="pres">
      <dgm:prSet presAssocID="{ACB4FE2A-4417-A041-9F4B-B2DECF2D2AB6}" presName="circleB" presStyleLbl="node1" presStyleIdx="3" presStyleCnt="4"/>
      <dgm:spPr/>
    </dgm:pt>
    <dgm:pt modelId="{4898E067-C8CF-C74F-871F-D4D7D5FF5F95}" type="pres">
      <dgm:prSet presAssocID="{ACB4FE2A-4417-A041-9F4B-B2DECF2D2AB6}" presName="spaceB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48C93410-F4E4-DE4B-A7BA-58784B0E4AFB}" type="presOf" srcId="{ACB4FE2A-4417-A041-9F4B-B2DECF2D2AB6}" destId="{32515511-1F61-A243-95FF-BC9517590575}" srcOrd="0" destOrd="0" presId="urn:microsoft.com/office/officeart/2005/8/layout/hProcess11"/>
    <dgm:cxn modelId="{6E01AF22-E39B-9841-8992-FC9621551B14}" srcId="{46C63371-BD69-2445-8B8E-D82E29711283}" destId="{87F517BC-E4C9-E848-B58B-050F32A18237}" srcOrd="2" destOrd="0" parTransId="{3F16C6BC-564C-FF47-8A75-34AF7C35B212}" sibTransId="{872A41E2-145B-284B-BB49-0C6E8EE32517}"/>
    <dgm:cxn modelId="{058A512F-A82B-5446-96EA-8AF29E302E0B}" type="presOf" srcId="{EAD21F31-EE11-CA43-9BB3-965394BDD211}" destId="{7F00A89D-133B-B644-9510-A89A25CCB100}" srcOrd="0" destOrd="2" presId="urn:microsoft.com/office/officeart/2005/8/layout/hProcess11"/>
    <dgm:cxn modelId="{821E7334-00E5-7D47-B07D-5E5E618D5934}" type="presOf" srcId="{87F517BC-E4C9-E848-B58B-050F32A18237}" destId="{7F00A89D-133B-B644-9510-A89A25CCB100}" srcOrd="0" destOrd="0" presId="urn:microsoft.com/office/officeart/2005/8/layout/hProcess11"/>
    <dgm:cxn modelId="{7969B080-FE45-9743-82C1-0BB5A751D414}" type="presOf" srcId="{D7191568-026A-0544-9EFC-6F4AB020A21C}" destId="{7F00A89D-133B-B644-9510-A89A25CCB100}" srcOrd="0" destOrd="1" presId="urn:microsoft.com/office/officeart/2005/8/layout/hProcess11"/>
    <dgm:cxn modelId="{96D68E85-4F6D-0B40-B309-5310168DBCDF}" srcId="{46C63371-BD69-2445-8B8E-D82E29711283}" destId="{ACB4FE2A-4417-A041-9F4B-B2DECF2D2AB6}" srcOrd="3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E6D48D78-3F06-1A48-A2D2-C73C94EB411C}" type="presParOf" srcId="{644424A8-D3B9-E741-8831-18E4BA3FF62C}" destId="{3282DFB7-1D9F-6644-9595-95F65F572BCE}" srcOrd="4" destOrd="0" presId="urn:microsoft.com/office/officeart/2005/8/layout/hProcess11"/>
    <dgm:cxn modelId="{394E6AB6-0D87-774F-B5B1-A2F2DAFC3AC4}" type="presParOf" srcId="{3282DFB7-1D9F-6644-9595-95F65F572BCE}" destId="{7F00A89D-133B-B644-9510-A89A25CCB100}" srcOrd="0" destOrd="0" presId="urn:microsoft.com/office/officeart/2005/8/layout/hProcess11"/>
    <dgm:cxn modelId="{8107AB37-916A-134F-A7B1-170A1E5AC883}" type="presParOf" srcId="{3282DFB7-1D9F-6644-9595-95F65F572BCE}" destId="{5329AA84-D57E-BA4D-A6AA-1834E2FF9F76}" srcOrd="1" destOrd="0" presId="urn:microsoft.com/office/officeart/2005/8/layout/hProcess11"/>
    <dgm:cxn modelId="{55232283-52C9-A549-977F-D5DC6E95E271}" type="presParOf" srcId="{3282DFB7-1D9F-6644-9595-95F65F572BCE}" destId="{B2C81F4D-29D1-D34E-B370-30EFE76059CF}" srcOrd="2" destOrd="0" presId="urn:microsoft.com/office/officeart/2005/8/layout/hProcess11"/>
    <dgm:cxn modelId="{93C286E2-E030-7249-B2FA-0609A5CADB24}" type="presParOf" srcId="{644424A8-D3B9-E741-8831-18E4BA3FF62C}" destId="{F6F96CB0-4521-1440-BC67-3DD1C288AE86}" srcOrd="5" destOrd="0" presId="urn:microsoft.com/office/officeart/2005/8/layout/hProcess11"/>
    <dgm:cxn modelId="{06AC1941-B56E-3647-BCD9-BCFFFBAAB7BC}" type="presParOf" srcId="{644424A8-D3B9-E741-8831-18E4BA3FF62C}" destId="{AB7D8F00-B192-E544-8C73-FEA4335B534F}" srcOrd="6" destOrd="0" presId="urn:microsoft.com/office/officeart/2005/8/layout/hProcess11"/>
    <dgm:cxn modelId="{5AAAD5FD-AAB3-4C40-AE9A-23831148A96C}" type="presParOf" srcId="{AB7D8F00-B192-E544-8C73-FEA4335B534F}" destId="{32515511-1F61-A243-95FF-BC9517590575}" srcOrd="0" destOrd="0" presId="urn:microsoft.com/office/officeart/2005/8/layout/hProcess11"/>
    <dgm:cxn modelId="{74211098-6FFB-A844-92A1-2F183590E3F9}" type="presParOf" srcId="{AB7D8F00-B192-E544-8C73-FEA4335B534F}" destId="{54EA0DEE-DC60-CE49-91B9-B23BFC1963F3}" srcOrd="1" destOrd="0" presId="urn:microsoft.com/office/officeart/2005/8/layout/hProcess11"/>
    <dgm:cxn modelId="{24A497DA-672E-654F-B702-3A07C6999B2D}" type="presParOf" srcId="{AB7D8F00-B192-E544-8C73-FEA4335B534F}" destId="{4898E067-C8CF-C74F-871F-D4D7D5FF5F9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/>
            <a:t>Correlation Coefficient: 0.06 </a:t>
          </a:r>
          <a:endParaRPr lang="en-US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manufacturer_name    54 2.94e+11 5.45e+09     162 &lt;2e-16 ***</a:t>
          </a:r>
          <a:endParaRPr lang="en-US" sz="1300" dirty="0">
            <a:latin typeface="Times" pitchFamily="2" charset="0"/>
          </a:endParaRP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year_produced</a:t>
          </a:r>
          <a:endParaRPr lang="en-US" sz="13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Manufacture_name</a:t>
          </a:r>
          <a:endParaRPr lang="en-US" sz="13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odometer_value</a:t>
          </a:r>
          <a:endParaRPr lang="en-US" sz="13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300" b="0" i="0">
              <a:latin typeface="Times" pitchFamily="2" charset="0"/>
            </a:rPr>
            <a:t>color</a:t>
          </a:r>
          <a:endParaRPr lang="en-US" sz="13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transmission</a:t>
          </a:r>
          <a:endParaRPr lang="en-US" sz="13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engine_type</a:t>
          </a:r>
          <a:endParaRPr lang="en-US" sz="13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engine_capacity</a:t>
          </a:r>
          <a:endParaRPr lang="en-US" sz="13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body_type</a:t>
          </a:r>
          <a:endParaRPr lang="en-US" sz="13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145594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96028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736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Introducing the Topic </a:t>
          </a:r>
          <a:endParaRPr lang="en-US" sz="2000" kern="1200"/>
        </a:p>
      </dsp:txBody>
      <dsp:txXfrm>
        <a:off x="4736" y="0"/>
        <a:ext cx="2278208" cy="1389803"/>
      </dsp:txXfrm>
    </dsp:sp>
    <dsp:sp modelId="{22AE193A-C820-D445-9723-8475F0C12CE8}">
      <dsp:nvSpPr>
        <dsp:cNvPr id="0" name=""/>
        <dsp:cNvSpPr/>
      </dsp:nvSpPr>
      <dsp:spPr>
        <a:xfrm>
          <a:off x="970115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2396855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Data Pre-Processing</a:t>
          </a:r>
          <a:endParaRPr lang="en-US" sz="2000" kern="1200"/>
        </a:p>
      </dsp:txBody>
      <dsp:txXfrm>
        <a:off x="2396855" y="2084704"/>
        <a:ext cx="2278208" cy="1389803"/>
      </dsp:txXfrm>
    </dsp:sp>
    <dsp:sp modelId="{A10C8383-EA0D-384E-8082-74774A9DAB2D}">
      <dsp:nvSpPr>
        <dsp:cNvPr id="0" name=""/>
        <dsp:cNvSpPr/>
      </dsp:nvSpPr>
      <dsp:spPr>
        <a:xfrm>
          <a:off x="336223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0A89D-133B-B644-9510-A89A25CCB100}">
      <dsp:nvSpPr>
        <dsp:cNvPr id="0" name=""/>
        <dsp:cNvSpPr/>
      </dsp:nvSpPr>
      <dsp:spPr>
        <a:xfrm>
          <a:off x="4788975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EDA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Showcasing the Graphs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Hypothesis Testing</a:t>
          </a:r>
          <a:endParaRPr lang="en-US" sz="1600" kern="1200"/>
        </a:p>
      </dsp:txBody>
      <dsp:txXfrm>
        <a:off x="4788975" y="0"/>
        <a:ext cx="2278208" cy="1389803"/>
      </dsp:txXfrm>
    </dsp:sp>
    <dsp:sp modelId="{5329AA84-D57E-BA4D-A6AA-1834E2FF9F76}">
      <dsp:nvSpPr>
        <dsp:cNvPr id="0" name=""/>
        <dsp:cNvSpPr/>
      </dsp:nvSpPr>
      <dsp:spPr>
        <a:xfrm>
          <a:off x="575435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15511-1F61-A243-95FF-BC9517590575}">
      <dsp:nvSpPr>
        <dsp:cNvPr id="0" name=""/>
        <dsp:cNvSpPr/>
      </dsp:nvSpPr>
      <dsp:spPr>
        <a:xfrm>
          <a:off x="7181094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Questions</a:t>
          </a:r>
          <a:endParaRPr lang="en-US" sz="2000" kern="1200"/>
        </a:p>
      </dsp:txBody>
      <dsp:txXfrm>
        <a:off x="7181094" y="2084704"/>
        <a:ext cx="2278208" cy="1389803"/>
      </dsp:txXfrm>
    </dsp:sp>
    <dsp:sp modelId="{54EA0DEE-DC60-CE49-91B9-B23BFC1963F3}">
      <dsp:nvSpPr>
        <dsp:cNvPr id="0" name=""/>
        <dsp:cNvSpPr/>
      </dsp:nvSpPr>
      <dsp:spPr>
        <a:xfrm>
          <a:off x="814647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73647"/>
          <a:ext cx="1894798" cy="257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Correlation Coefficient: 0.06 </a:t>
          </a:r>
          <a:endParaRPr lang="en-US" sz="1100" kern="1200"/>
        </a:p>
      </dsp:txBody>
      <dsp:txXfrm>
        <a:off x="12565" y="86212"/>
        <a:ext cx="1869668" cy="232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5791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t = 37, df = 452, p-value &lt;2e-16</a:t>
          </a:r>
          <a:endParaRPr lang="en-US" sz="1500" kern="1200" dirty="0"/>
        </a:p>
      </dsp:txBody>
      <dsp:txXfrm>
        <a:off x="28272" y="28272"/>
        <a:ext cx="1509743" cy="522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633"/>
          <a:ext cx="1733349" cy="67823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09" y="33742"/>
        <a:ext cx="1667131" cy="612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7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5" y="11715"/>
        <a:ext cx="3803970" cy="216548"/>
      </dsp:txXfrm>
    </dsp:sp>
    <dsp:sp modelId="{6D52C4F4-FE5F-BE41-BACA-E62FB9644378}">
      <dsp:nvSpPr>
        <dsp:cNvPr id="0" name=""/>
        <dsp:cNvSpPr/>
      </dsp:nvSpPr>
      <dsp:spPr>
        <a:xfrm>
          <a:off x="0" y="252382"/>
          <a:ext cx="3827400" cy="23997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5" y="264097"/>
        <a:ext cx="3803970" cy="2165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3885"/>
          <a:ext cx="4389543" cy="2662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2996" y="76881"/>
        <a:ext cx="4363551" cy="240228"/>
      </dsp:txXfrm>
    </dsp:sp>
    <dsp:sp modelId="{B3228649-77FA-E241-8F03-1C0FDDF8C21D}">
      <dsp:nvSpPr>
        <dsp:cNvPr id="0" name=""/>
        <dsp:cNvSpPr/>
      </dsp:nvSpPr>
      <dsp:spPr>
        <a:xfrm>
          <a:off x="0" y="340920"/>
          <a:ext cx="4389543" cy="3237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manufacturer_name    54 2.94e+11 5.45e+09     162 &lt;2e-16 ***</a:t>
          </a:r>
          <a:endParaRPr lang="en-US" sz="1300" kern="1200" dirty="0">
            <a:latin typeface="Times" pitchFamily="2" charset="0"/>
          </a:endParaRPr>
        </a:p>
      </dsp:txBody>
      <dsp:txXfrm>
        <a:off x="15804" y="356724"/>
        <a:ext cx="4357935" cy="2921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42206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year_produced</a:t>
          </a:r>
          <a:endParaRPr lang="en-US" sz="1300" kern="1200" dirty="0">
            <a:latin typeface="Times" pitchFamily="2" charset="0"/>
          </a:endParaRPr>
        </a:p>
      </dsp:txBody>
      <dsp:txXfrm>
        <a:off x="4971267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819696" y="142227"/>
              </a:moveTo>
              <a:arcTo wR="2066336" hR="2066336" stAng="17482931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6486482" y="607297"/>
          <a:ext cx="1333441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Manufacture_name</a:t>
          </a:r>
          <a:endParaRPr lang="en-US" sz="1300" kern="1200" dirty="0">
            <a:latin typeface="Times" pitchFamily="2" charset="0"/>
          </a:endParaRPr>
        </a:p>
      </dsp:txBody>
      <dsp:txXfrm>
        <a:off x="6515543" y="636358"/>
        <a:ext cx="1275319" cy="537188"/>
      </dsp:txXfrm>
    </dsp:sp>
    <dsp:sp modelId="{2E502FCD-DD27-C444-B90B-0DA507161C3E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779208" y="910561"/>
              </a:moveTo>
              <a:arcTo wR="2066336" hR="2066336" stAng="195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7300488" y="206841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odometer_value</a:t>
          </a:r>
          <a:endParaRPr lang="en-US" sz="1300" kern="1200" dirty="0">
            <a:latin typeface="Times" pitchFamily="2" charset="0"/>
          </a:endParaRPr>
        </a:p>
      </dsp:txBody>
      <dsp:txXfrm>
        <a:off x="7329549" y="2097479"/>
        <a:ext cx="857740" cy="537188"/>
      </dsp:txXfrm>
    </dsp:sp>
    <dsp:sp modelId="{CB79A6B6-2C26-114B-B7FF-0057D1E91481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109763" y="2373183"/>
              </a:moveTo>
              <a:arcTo wR="2066336" hR="2066336" stAng="5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69527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Times" pitchFamily="2" charset="0"/>
            </a:rPr>
            <a:t>color</a:t>
          </a:r>
          <a:endParaRPr lang="en-US" sz="1300" kern="1200">
            <a:latin typeface="Times" pitchFamily="2" charset="0"/>
          </a:endParaRPr>
        </a:p>
      </dsp:txBody>
      <dsp:txXfrm>
        <a:off x="672433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080625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transmission</a:t>
          </a:r>
          <a:endParaRPr lang="en-US" sz="1300" kern="1200" dirty="0">
            <a:latin typeface="Times" pitchFamily="2" charset="0"/>
          </a:endParaRPr>
        </a:p>
      </dsp:txBody>
      <dsp:txXfrm>
        <a:off x="5109686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536348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engine_type</a:t>
          </a:r>
          <a:endParaRPr lang="en-US" sz="1300" kern="1200" dirty="0">
            <a:latin typeface="Times" pitchFamily="2" charset="0"/>
          </a:endParaRPr>
        </a:p>
      </dsp:txBody>
      <dsp:txXfrm>
        <a:off x="3565409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3186003" y="2068418"/>
          <a:ext cx="879484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engine_capacity</a:t>
          </a:r>
          <a:endParaRPr lang="en-US" sz="1300" kern="1200" dirty="0">
            <a:latin typeface="Times" pitchFamily="2" charset="0"/>
          </a:endParaRPr>
        </a:p>
      </dsp:txBody>
      <dsp:txXfrm>
        <a:off x="3215064" y="2097479"/>
        <a:ext cx="821362" cy="537188"/>
      </dsp:txXfrm>
    </dsp:sp>
    <dsp:sp modelId="{18AD317B-16A3-4143-A748-1C2C0BA27E91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60182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body_type</a:t>
          </a:r>
          <a:endParaRPr lang="en-US" sz="1300" kern="1200" dirty="0">
            <a:latin typeface="Times" pitchFamily="2" charset="0"/>
          </a:endParaRPr>
        </a:p>
      </dsp:txBody>
      <dsp:txXfrm>
        <a:off x="3689243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62574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3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1.jpg"/><Relationship Id="rId9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2.jpg"/><Relationship Id="rId9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jp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6.jpg"/><Relationship Id="rId9" Type="http://schemas.microsoft.com/office/2007/relationships/diagramDrawing" Target="../diagrams/drawing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7.jp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8.jpg"/><Relationship Id="rId9" Type="http://schemas.microsoft.com/office/2007/relationships/diagramDrawing" Target="../diagrams/drawin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9.png"/><Relationship Id="rId9" Type="http://schemas.microsoft.com/office/2007/relationships/diagramDrawing" Target="../diagrams/drawing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 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854337" y="34319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Mean Price of Car vs Year Made – Do you see anything interesting?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5" y="1311950"/>
            <a:ext cx="8655250" cy="53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Price of Car vs Engine Capacity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 sz="3000"/>
              <a:t>Do you see anything interesting?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/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825" y="913350"/>
            <a:ext cx="9096010" cy="580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854335" y="2866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Does the Body Type affect the Engine Capacity?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847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/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/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/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436</Words>
  <Application>Microsoft Macintosh PowerPoint</Application>
  <PresentationFormat>Widescreen</PresentationFormat>
  <Paragraphs>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 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Does the Body Type affect the Engine Capacity?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44</cp:revision>
  <dcterms:created xsi:type="dcterms:W3CDTF">2020-03-10T16:22:03Z</dcterms:created>
  <dcterms:modified xsi:type="dcterms:W3CDTF">2021-11-02T20:25:50Z</dcterms:modified>
</cp:coreProperties>
</file>